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8F56D6-9977-44F5-A9B4-122E178598EB}">
  <a:tblStyle styleId="{DF8F56D6-9977-44F5-A9B4-122E178598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5d56ba7cb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55d56ba7cb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405bbe7d5087e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405bbe7d5087e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55d56ba7c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55d56ba7c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3368f60ec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53368f60ec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53368f60ec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53368f60ec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5d56ba7cb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5d56ba7cb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3368f60ec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3368f60ec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3368f60ec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3368f60ec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5d56ba7c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5d56ba7c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5bbd5324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5bbd5324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3368f60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3368f60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5bbd532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5bbd532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5d56ba7c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55d56ba7c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5d56ba7c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5d56ba7c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5d56ba7c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5d56ba7c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3368f60e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53368f60e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opencv/opencv" TargetMode="External"/><Relationship Id="rId4" Type="http://schemas.openxmlformats.org/officeDocument/2006/relationships/hyperlink" Target="https://docs.python.org/3.8/library/tkinter.html" TargetMode="External"/><Relationship Id="rId11" Type="http://schemas.openxmlformats.org/officeDocument/2006/relationships/image" Target="../media/image9.png"/><Relationship Id="rId10" Type="http://schemas.openxmlformats.org/officeDocument/2006/relationships/image" Target="../media/image16.png"/><Relationship Id="rId12" Type="http://schemas.openxmlformats.org/officeDocument/2006/relationships/image" Target="../media/image17.png"/><Relationship Id="rId9" Type="http://schemas.openxmlformats.org/officeDocument/2006/relationships/image" Target="../media/image15.png"/><Relationship Id="rId5" Type="http://schemas.openxmlformats.org/officeDocument/2006/relationships/hyperlink" Target="https://github.com/robinhood-unofficial/pyrh" TargetMode="External"/><Relationship Id="rId6" Type="http://schemas.openxmlformats.org/officeDocument/2006/relationships/hyperlink" Target="https://github.com/jaraco/keyring" TargetMode="External"/><Relationship Id="rId7" Type="http://schemas.openxmlformats.org/officeDocument/2006/relationships/hyperlink" Target="https://github.com/pandas-dev/pandas" TargetMode="External"/><Relationship Id="rId8" Type="http://schemas.openxmlformats.org/officeDocument/2006/relationships/hyperlink" Target="https://www.openmediavault.org/about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dcio.defense.gov/library/dod-architecture-framework/" TargetMode="External"/><Relationship Id="rId4" Type="http://schemas.openxmlformats.org/officeDocument/2006/relationships/hyperlink" Target="https://dodcio.defense.gov/library/dod-architecture-framework/" TargetMode="External"/><Relationship Id="rId5" Type="http://schemas.openxmlformats.org/officeDocument/2006/relationships/hyperlink" Target="https://dodcio.defense.gov/library/dod-architecture-framework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openmediavault.org/about.html" TargetMode="External"/><Relationship Id="rId4" Type="http://schemas.openxmlformats.org/officeDocument/2006/relationships/hyperlink" Target="https://www.openmediavault.org/about.html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	 	 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Preliminary Design 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 Development 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Mehalko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19th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30988" l="0" r="0" t="32207"/>
          <a:stretch/>
        </p:blipFill>
        <p:spPr>
          <a:xfrm>
            <a:off x="145125" y="4353625"/>
            <a:ext cx="3026525" cy="6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Description - Libraries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1297500" y="1077475"/>
            <a:ext cx="7584300" cy="4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libcamera:</a:t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Capabilities	</a:t>
            </a:r>
            <a:r>
              <a:rPr lang="en"/>
              <a:t>- Enables cat detection, returning coordinates, and video processing.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Limitations	- Pi’s processing power will require a low </a:t>
            </a:r>
            <a:r>
              <a:rPr lang="en"/>
              <a:t>frame rate</a:t>
            </a:r>
            <a:r>
              <a:rPr lang="en"/>
              <a:t> and </a:t>
            </a:r>
            <a:r>
              <a:rPr lang="en"/>
              <a:t>resolution</a:t>
            </a:r>
            <a:r>
              <a:rPr lang="en"/>
              <a:t>.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Leveraging	- openCV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libdisplay:</a:t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Capabilities	- </a:t>
            </a:r>
            <a:r>
              <a:rPr lang="en"/>
              <a:t>Enables displaying ticker(s) on the screen.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Leveraging	- tkinter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Libstock:</a:t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Capabilities	- Enables uniform pattern for retrieving stock tickers.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Limitations	- Uses static stock index.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Leveraging	- pandas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Libtrading</a:t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Capabilities	- Enables buying and selling of stock.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  		- Enables </a:t>
            </a:r>
            <a:r>
              <a:rPr lang="en"/>
              <a:t>mechanism for buffing stock picks till market open and preventing account flagging.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  		- Enables selling of the least recently bought stock.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Limitations	- Pyrh does not support fractional shares, will need custom functions or account for in algorithm.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Leveraging 	- pyrh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953725" y="386475"/>
            <a:ext cx="22374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Description - OV-6C</a:t>
            </a:r>
            <a:endParaRPr/>
          </a:p>
        </p:txBody>
      </p:sp>
      <p:pic>
        <p:nvPicPr>
          <p:cNvPr id="268" name="Google Shape;2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25" y="0"/>
            <a:ext cx="59528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953725" y="386475"/>
            <a:ext cx="22374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Description - OV-6C</a:t>
            </a:r>
            <a:endParaRPr/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302" y="0"/>
            <a:ext cx="46903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and resource requirements</a:t>
            </a:r>
            <a:endParaRPr/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1261100" y="1572525"/>
            <a:ext cx="276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Subsystem A: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Main Processor: Raspberry Pi 4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Camera: Raspberry Pi Camera Module 2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Display: Raspberry Pi 7” Touch Display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Case: Raspberry Pi 4, display, and camera case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3916750" y="1573200"/>
            <a:ext cx="21186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Subsystem B: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Secondary Processor: Raspberry Pi Zero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Storage: 4TB IronWolf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Storage Dock: RSHtech Docking Station 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6035350" y="1573200"/>
            <a:ext cx="18054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Development </a:t>
            </a: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Tools: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SSH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4964525" y="4042975"/>
            <a:ext cx="2170200" cy="878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Already Own</a:t>
            </a:r>
            <a:endParaRPr b="1"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Coming Via Amazon (9/20)</a:t>
            </a:r>
            <a:endParaRPr b="1"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Plan and Schedule</a:t>
            </a:r>
            <a:endParaRPr/>
          </a:p>
        </p:txBody>
      </p:sp>
      <p:graphicFrame>
        <p:nvGraphicFramePr>
          <p:cNvPr id="289" name="Google Shape;289;p26"/>
          <p:cNvGraphicFramePr/>
          <p:nvPr/>
        </p:nvGraphicFramePr>
        <p:xfrm>
          <a:off x="598716" y="8901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{DF8F56D6-9977-44F5-A9B4-122E178598EB}</a:tableStyleId>
              </a:tblPr>
              <a:tblGrid>
                <a:gridCol w="1568250"/>
                <a:gridCol w="6378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Week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Goal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1 (10/10)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Display Library (libdisplay) written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Raspberry Pis flashed and all necessary hardware connected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Network storage setup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2 (10/17)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Stock class (libstock) written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Trading library (libtrading) can buy and sell stocks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3 (10/24)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Camera library (libcamera) can identify cats and return coordinations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4 (10/31)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Camera library (libcamera) draws box and send video to remote storage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Trading library (libtrading) algorithm started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5 (11/7)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Trading library (libtrading) algorithm completed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6 (11/14)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Main written connecting all libraries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7 (11/28)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Acceptance testing &amp; polish product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8 (12/5)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Prepare final design report/demo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Plan and Schedule - </a:t>
            </a:r>
            <a:r>
              <a:rPr lang="en">
                <a:highlight>
                  <a:schemeClr val="accent1"/>
                </a:highlight>
              </a:rPr>
              <a:t>Risks</a:t>
            </a:r>
            <a:endParaRPr>
              <a:highlight>
                <a:schemeClr val="accent1"/>
              </a:highlight>
            </a:endParaRPr>
          </a:p>
        </p:txBody>
      </p:sp>
      <p:graphicFrame>
        <p:nvGraphicFramePr>
          <p:cNvPr id="295" name="Google Shape;295;p27"/>
          <p:cNvGraphicFramePr/>
          <p:nvPr/>
        </p:nvGraphicFramePr>
        <p:xfrm>
          <a:off x="598716" y="8901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{DF8F56D6-9977-44F5-A9B4-122E178598EB}</a:tableStyleId>
              </a:tblPr>
              <a:tblGrid>
                <a:gridCol w="1568250"/>
                <a:gridCol w="6378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Week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Goal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1 (10/10)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Display Library (libdisplay) written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Raspberry Pis flashed and all necessary hardware connected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Network storage setup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2 (10/17)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Stock class (libstock) written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Trading library (libtrading) can buy and sell stocks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3 (10/24)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chemeClr val="accent1"/>
                          </a:highlight>
                        </a:rPr>
                        <a:t>Camera library (libcamera) can identify cats and return coordinations</a:t>
                      </a:r>
                      <a:endParaRPr sz="1300">
                        <a:solidFill>
                          <a:srgbClr val="FFFFFF"/>
                        </a:solidFill>
                        <a:highlight>
                          <a:schemeClr val="accen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4 (10/31)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Camera library (libcamera) draws box and send video to remote storage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Trading library (libtrading) algorithm started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5 (11/7)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  <a:highlight>
                            <a:schemeClr val="accent1"/>
                          </a:highlight>
                        </a:rPr>
                        <a:t>Trading library (libtrading) algorithm completed</a:t>
                      </a:r>
                      <a:endParaRPr sz="1300">
                        <a:solidFill>
                          <a:srgbClr val="FFFFFF"/>
                        </a:solidFill>
                        <a:highlight>
                          <a:schemeClr val="accen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6 (11/14)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Main written connecting all libraries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7 (11/28)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Acceptance testing &amp; polish product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8 (12/5)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Char char="●"/>
                      </a:pPr>
                      <a:r>
                        <a:rPr lang="en" sz="1300">
                          <a:solidFill>
                            <a:srgbClr val="FFFFFF"/>
                          </a:solidFill>
                        </a:rPr>
                        <a:t>Prepare final design report/demo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1" name="Google Shape;301;p28"/>
          <p:cNvSpPr txBox="1"/>
          <p:nvPr>
            <p:ph idx="1" type="body"/>
          </p:nvPr>
        </p:nvSpPr>
        <p:spPr>
          <a:xfrm>
            <a:off x="1297500" y="1019225"/>
            <a:ext cx="3379200" cy="3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 Libraries leveraged: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OpenCV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“OpenCV (Open Source Computer Vision Library) is an open source computer vision and machine learning software library. 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Tkinter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“The tkinter package (“Tk interface”) is the standard Python interface to the Tcl/Tk GUI toolkit.”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Pyrh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“Python Framework to make trades with Unofficial Robinhood API.”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Keyring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“The Python keyring library provides an easy way to access the system keyring service from python.”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Pandas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“pandas is a Python package that provides fast, flexible, and expressive data structures…”</a:t>
            </a:r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4819500" y="1019225"/>
            <a:ext cx="30942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Source Programs Leveraged: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Open Media Vault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“openmediavault is the next generation network attached storage (NAS) solution based on Debian Linux. ”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725" y="2673000"/>
            <a:ext cx="1070225" cy="6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025" y="1307838"/>
            <a:ext cx="756818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 rotWithShape="1">
          <a:blip r:embed="rId11">
            <a:alphaModFix/>
          </a:blip>
          <a:srcRect b="0" l="0" r="74411" t="0"/>
          <a:stretch/>
        </p:blipFill>
        <p:spPr>
          <a:xfrm>
            <a:off x="213900" y="3481525"/>
            <a:ext cx="889875" cy="14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03300" y="1360250"/>
            <a:ext cx="756825" cy="7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title"/>
          </p:nvPr>
        </p:nvSpPr>
        <p:spPr>
          <a:xfrm>
            <a:off x="3449519" y="230668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r>
              <a:rPr lang="en"/>
              <a:t> 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990125"/>
            <a:ext cx="7038900" cy="38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Description</a:t>
            </a:r>
            <a:endParaRPr/>
          </a:p>
          <a:p>
            <a:pPr indent="-2863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General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OV-1 Diagram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r>
              <a:rPr lang="en"/>
              <a:t> Description</a:t>
            </a:r>
            <a:endParaRPr/>
          </a:p>
          <a:p>
            <a:pPr indent="-2863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OV-2 Diagram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Protocols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Functional Description</a:t>
            </a:r>
            <a:endParaRPr/>
          </a:p>
          <a:p>
            <a:pPr indent="-2863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OV-4 Diagram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Subsystem A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Subsystem B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Libraries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OV-6C Diagram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Material and Resource Requirements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Development Plan and Schedule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4964525" y="4042975"/>
            <a:ext cx="3793500" cy="878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 	- Operation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defined by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Department of Defense </a:t>
            </a:r>
            <a:r>
              <a:rPr lang="en" u="sng">
                <a:solidFill>
                  <a:schemeClr val="hlink"/>
                </a:solidFill>
                <a:hlinkClick r:id="rId4"/>
              </a:rPr>
              <a:t>Architecture</a:t>
            </a:r>
            <a:r>
              <a:rPr lang="en" u="sng">
                <a:solidFill>
                  <a:schemeClr val="hlink"/>
                </a:solidFill>
                <a:hlinkClick r:id="rId5"/>
              </a:rPr>
              <a:t> Framework (DoDAF)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00" y="0"/>
            <a:ext cx="42629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041075"/>
            <a:ext cx="3704700" cy="3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Buddy the Broker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e</a:t>
            </a:r>
            <a:r>
              <a:rPr lang="en"/>
              <a:t>mbedded system allowing for my cat to trade stocks.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General Description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Stock tickers displayed on a screen presented  to Buddy.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Computer vision identifies Buddy in front of camera to make his stock selections.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Stocks bought and sold in the </a:t>
            </a:r>
            <a:r>
              <a:rPr lang="en" u="sng"/>
              <a:t>real</a:t>
            </a:r>
            <a:r>
              <a:rPr lang="en"/>
              <a:t> stock market.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Video of Buddy with computer vision identification square saved to remote storage.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Note: Any and all gains make from this project will be used to purchase toys for Buddy as a reward for all of his hard work.</a:t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002200" y="0"/>
            <a:ext cx="207783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- OV-1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775" y="1650048"/>
            <a:ext cx="7280251" cy="29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>
            <a:off x="263975" y="4189325"/>
            <a:ext cx="1380900" cy="515700"/>
          </a:xfrm>
          <a:prstGeom prst="wedgeRectCallout">
            <a:avLst>
              <a:gd fmla="val 66006" name="adj1"/>
              <a:gd fmla="val -60457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Buddy (cat)</a:t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6782300" y="1172375"/>
            <a:ext cx="1627800" cy="567300"/>
          </a:xfrm>
          <a:prstGeom prst="wedgeRectCallout">
            <a:avLst>
              <a:gd fmla="val 149" name="adj1"/>
              <a:gd fmla="val 154486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Vault (Network Storage)</a:t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2154375" y="1198175"/>
            <a:ext cx="1188600" cy="515700"/>
          </a:xfrm>
          <a:prstGeom prst="wedgeRectCallout">
            <a:avLst>
              <a:gd fmla="val 24361" name="adj1"/>
              <a:gd fmla="val 168451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Ticker (</a:t>
            </a:r>
            <a:r>
              <a:rPr lang="en"/>
              <a:t>Display</a:t>
            </a:r>
            <a:r>
              <a:rPr lang="en"/>
              <a:t>)</a:t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4006950" y="1106800"/>
            <a:ext cx="1492500" cy="515700"/>
          </a:xfrm>
          <a:prstGeom prst="wedgeRectCallout">
            <a:avLst>
              <a:gd fmla="val -23610" name="adj1"/>
              <a:gd fmla="val 81433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(Camera)</a:t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3453500" y="4439700"/>
            <a:ext cx="1291200" cy="475200"/>
          </a:xfrm>
          <a:prstGeom prst="wedgeRectCallout">
            <a:avLst>
              <a:gd fmla="val 15762" name="adj1"/>
              <a:gd fmla="val -70123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Buddy Bait</a:t>
            </a:r>
            <a:r>
              <a:rPr lang="en"/>
              <a:t> (Cat Food)</a:t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4803825" y="3673625"/>
            <a:ext cx="1492500" cy="515700"/>
          </a:xfrm>
          <a:prstGeom prst="wedgeRectCallout">
            <a:avLst>
              <a:gd fmla="val -21484" name="adj1"/>
              <a:gd fmla="val -94658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/>
              <a:t>Computer (Raspberry Pi)</a:t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6447725" y="3673625"/>
            <a:ext cx="1380900" cy="653700"/>
          </a:xfrm>
          <a:prstGeom prst="wedgeRectCallout">
            <a:avLst>
              <a:gd fmla="val -20438" name="adj1"/>
              <a:gd fmla="val -82415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</a:t>
            </a:r>
            <a:r>
              <a:rPr lang="en"/>
              <a:t> Computer (Raspberry Pi)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50" y="1052550"/>
            <a:ext cx="8021575" cy="34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4">
            <a:alphaModFix/>
          </a:blip>
          <a:srcRect b="0" l="-867" r="0" t="0"/>
          <a:stretch/>
        </p:blipFill>
        <p:spPr>
          <a:xfrm>
            <a:off x="445350" y="1104400"/>
            <a:ext cx="7924126" cy="326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Description</a:t>
            </a:r>
            <a:r>
              <a:rPr lang="en"/>
              <a:t> - OV-2</a:t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6119400" y="3326600"/>
            <a:ext cx="1188600" cy="515700"/>
          </a:xfrm>
          <a:prstGeom prst="wedgeRectCallout">
            <a:avLst>
              <a:gd fmla="val -20564" name="adj1"/>
              <a:gd fmla="val -84497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Zero</a:t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4627750" y="3326600"/>
            <a:ext cx="1019100" cy="515700"/>
          </a:xfrm>
          <a:prstGeom prst="wedgeRectCallout">
            <a:avLst>
              <a:gd fmla="val -20564" name="adj1"/>
              <a:gd fmla="val -84497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4</a:t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1263175" y="4540850"/>
            <a:ext cx="1019100" cy="515700"/>
          </a:xfrm>
          <a:prstGeom prst="wedgeRectCallout">
            <a:avLst>
              <a:gd fmla="val -11937" name="adj1"/>
              <a:gd fmla="val -84293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Domestic Short Hair</a:t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3348975" y="4540850"/>
            <a:ext cx="776400" cy="515700"/>
          </a:xfrm>
          <a:prstGeom prst="wedgeRectCallout">
            <a:avLst>
              <a:gd fmla="val -15714" name="adj1"/>
              <a:gd fmla="val -85486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urina One</a:t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2834450" y="1264875"/>
            <a:ext cx="1474200" cy="515700"/>
          </a:xfrm>
          <a:prstGeom prst="wedgeRectCallout">
            <a:avLst>
              <a:gd fmla="val -63239" name="adj1"/>
              <a:gd fmla="val 20128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Raspberry Pi 7” Touch Display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0" y="1882350"/>
            <a:ext cx="1098600" cy="689400"/>
          </a:xfrm>
          <a:prstGeom prst="wedgeRectCallout">
            <a:avLst>
              <a:gd fmla="val 105318" name="adj1"/>
              <a:gd fmla="val 64853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Raspberry Pi Camera v2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7590200" y="1184500"/>
            <a:ext cx="1266600" cy="515700"/>
          </a:xfrm>
          <a:prstGeom prst="wedgeRectCallout">
            <a:avLst>
              <a:gd fmla="val -23199" name="adj1"/>
              <a:gd fmla="val 89272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4TB IronWolf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7249" y="1882350"/>
            <a:ext cx="874676" cy="11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50" y="1052550"/>
            <a:ext cx="8021575" cy="34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4">
            <a:alphaModFix/>
          </a:blip>
          <a:srcRect b="0" l="990" r="0" t="0"/>
          <a:stretch/>
        </p:blipFill>
        <p:spPr>
          <a:xfrm>
            <a:off x="531900" y="1141525"/>
            <a:ext cx="7946975" cy="324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Description - Protocols</a:t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6119400" y="3326600"/>
            <a:ext cx="1188600" cy="515700"/>
          </a:xfrm>
          <a:prstGeom prst="wedgeRectCallout">
            <a:avLst>
              <a:gd fmla="val -20564" name="adj1"/>
              <a:gd fmla="val -84497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Zero</a:t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4627750" y="3326600"/>
            <a:ext cx="1019100" cy="515700"/>
          </a:xfrm>
          <a:prstGeom prst="wedgeRectCallout">
            <a:avLst>
              <a:gd fmla="val -20564" name="adj1"/>
              <a:gd fmla="val -84497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4</a:t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1263175" y="4540850"/>
            <a:ext cx="1019100" cy="515700"/>
          </a:xfrm>
          <a:prstGeom prst="wedgeRectCallout">
            <a:avLst>
              <a:gd fmla="val -11937" name="adj1"/>
              <a:gd fmla="val -84293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Domestic Short Hair</a:t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3348975" y="4540850"/>
            <a:ext cx="776400" cy="515700"/>
          </a:xfrm>
          <a:prstGeom prst="wedgeRectCallout">
            <a:avLst>
              <a:gd fmla="val -15714" name="adj1"/>
              <a:gd fmla="val -85486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Purina One</a:t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2834450" y="1264875"/>
            <a:ext cx="1474200" cy="515700"/>
          </a:xfrm>
          <a:prstGeom prst="wedgeRectCallout">
            <a:avLst>
              <a:gd fmla="val -63239" name="adj1"/>
              <a:gd fmla="val 20128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Raspberry Pi 7” Touch Display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0" y="1882350"/>
            <a:ext cx="1098600" cy="689400"/>
          </a:xfrm>
          <a:prstGeom prst="wedgeRectCallout">
            <a:avLst>
              <a:gd fmla="val 105318" name="adj1"/>
              <a:gd fmla="val 64853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Raspberry Pi Camera v2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7590200" y="1184500"/>
            <a:ext cx="1266600" cy="515700"/>
          </a:xfrm>
          <a:prstGeom prst="wedgeRectCallout">
            <a:avLst>
              <a:gd fmla="val -23199" name="adj1"/>
              <a:gd fmla="val 89272" name="adj2"/>
            </a:avLst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4TB IronWolf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4775225" y="4093925"/>
            <a:ext cx="4266900" cy="878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SMB		- Server Message Block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MIPI		- Mobile Industry Processor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DSI		- Display Serial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	- </a:t>
            </a:r>
            <a:r>
              <a:rPr lang="en"/>
              <a:t>Open Source Computer Vision Library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1929300" y="3148975"/>
            <a:ext cx="1266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OpenCV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Description- OV-4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3802893" y="9321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Top Level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Buddy The Broker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5573190" y="18318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Subsystem B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Network Storage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1368672" y="17984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Subsystem A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“Brains”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1455825" y="27315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Raspberry Pi 4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2877850" y="27315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4902250" y="27315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Drive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6418450" y="27315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Raspberry Pi Zero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8" name="Google Shape;208;p19"/>
          <p:cNvCxnSpPr>
            <a:stCxn id="201" idx="2"/>
            <a:endCxn id="202" idx="0"/>
          </p:cNvCxnSpPr>
          <p:nvPr/>
        </p:nvCxnSpPr>
        <p:spPr>
          <a:xfrm flipH="1" rot="-5400000">
            <a:off x="5228493" y="718100"/>
            <a:ext cx="457200" cy="1770300"/>
          </a:xfrm>
          <a:prstGeom prst="bentConnector3">
            <a:avLst>
              <a:gd fmla="val 4965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19"/>
          <p:cNvCxnSpPr>
            <a:stCxn id="203" idx="0"/>
            <a:endCxn id="201" idx="2"/>
          </p:cNvCxnSpPr>
          <p:nvPr/>
        </p:nvCxnSpPr>
        <p:spPr>
          <a:xfrm rot="-5400000">
            <a:off x="3142872" y="369401"/>
            <a:ext cx="423900" cy="2434200"/>
          </a:xfrm>
          <a:prstGeom prst="bentConnector3">
            <a:avLst>
              <a:gd fmla="val 4642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19"/>
          <p:cNvCxnSpPr>
            <a:stCxn id="203" idx="2"/>
            <a:endCxn id="205" idx="0"/>
          </p:cNvCxnSpPr>
          <p:nvPr/>
        </p:nvCxnSpPr>
        <p:spPr>
          <a:xfrm flipH="1" rot="-5400000">
            <a:off x="2603472" y="1775201"/>
            <a:ext cx="490500" cy="14220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19"/>
          <p:cNvCxnSpPr>
            <a:stCxn id="204" idx="0"/>
            <a:endCxn id="203" idx="2"/>
          </p:cNvCxnSpPr>
          <p:nvPr/>
        </p:nvCxnSpPr>
        <p:spPr>
          <a:xfrm rot="-5400000">
            <a:off x="1892775" y="2486003"/>
            <a:ext cx="4905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19"/>
          <p:cNvCxnSpPr>
            <a:stCxn id="202" idx="2"/>
            <a:endCxn id="207" idx="0"/>
          </p:cNvCxnSpPr>
          <p:nvPr/>
        </p:nvCxnSpPr>
        <p:spPr>
          <a:xfrm flipH="1" rot="-5400000">
            <a:off x="6492690" y="2123901"/>
            <a:ext cx="457200" cy="75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9"/>
          <p:cNvCxnSpPr>
            <a:stCxn id="206" idx="0"/>
            <a:endCxn id="202" idx="2"/>
          </p:cNvCxnSpPr>
          <p:nvPr/>
        </p:nvCxnSpPr>
        <p:spPr>
          <a:xfrm rot="-5400000">
            <a:off x="5734600" y="2123903"/>
            <a:ext cx="457200" cy="75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19"/>
          <p:cNvSpPr/>
          <p:nvPr/>
        </p:nvSpPr>
        <p:spPr>
          <a:xfrm>
            <a:off x="1455825" y="36312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libdisplay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2881537" y="36312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libstock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6418450" y="36312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Open Media Vault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7" name="Google Shape;217;p19"/>
          <p:cNvCxnSpPr>
            <a:stCxn id="214" idx="0"/>
            <a:endCxn id="204" idx="2"/>
          </p:cNvCxnSpPr>
          <p:nvPr/>
        </p:nvCxnSpPr>
        <p:spPr>
          <a:xfrm rot="-5400000">
            <a:off x="1909425" y="3402353"/>
            <a:ext cx="457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19"/>
          <p:cNvCxnSpPr>
            <a:stCxn id="215" idx="0"/>
            <a:endCxn id="204" idx="2"/>
          </p:cNvCxnSpPr>
          <p:nvPr/>
        </p:nvCxnSpPr>
        <p:spPr>
          <a:xfrm flipH="1" rot="5400000">
            <a:off x="2622037" y="2689853"/>
            <a:ext cx="457200" cy="142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19"/>
          <p:cNvSpPr/>
          <p:nvPr/>
        </p:nvSpPr>
        <p:spPr>
          <a:xfrm>
            <a:off x="2881520" y="45309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pandas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3802918" y="9321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Top Level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Buddy The Broker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33775" y="27315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Raspberry Pi Display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2877875" y="27315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Raspberry Pi Camera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33775" y="36312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libcamera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33763" y="45309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openCV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1455814" y="45309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tkinter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6" name="Google Shape;226;p19"/>
          <p:cNvCxnSpPr>
            <a:stCxn id="203" idx="2"/>
            <a:endCxn id="221" idx="0"/>
          </p:cNvCxnSpPr>
          <p:nvPr/>
        </p:nvCxnSpPr>
        <p:spPr>
          <a:xfrm rot="5400000">
            <a:off x="1181472" y="1775201"/>
            <a:ext cx="490500" cy="14220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19"/>
          <p:cNvSpPr/>
          <p:nvPr/>
        </p:nvSpPr>
        <p:spPr>
          <a:xfrm>
            <a:off x="4307225" y="36312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libtrading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19"/>
          <p:cNvCxnSpPr>
            <a:stCxn id="207" idx="2"/>
            <a:endCxn id="216" idx="0"/>
          </p:cNvCxnSpPr>
          <p:nvPr/>
        </p:nvCxnSpPr>
        <p:spPr>
          <a:xfrm>
            <a:off x="7100350" y="3174053"/>
            <a:ext cx="0" cy="45720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19"/>
          <p:cNvCxnSpPr>
            <a:stCxn id="223" idx="0"/>
            <a:endCxn id="204" idx="2"/>
          </p:cNvCxnSpPr>
          <p:nvPr/>
        </p:nvCxnSpPr>
        <p:spPr>
          <a:xfrm rot="-5400000">
            <a:off x="1198075" y="2691653"/>
            <a:ext cx="457200" cy="142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19"/>
          <p:cNvCxnSpPr>
            <a:stCxn id="227" idx="0"/>
            <a:endCxn id="204" idx="2"/>
          </p:cNvCxnSpPr>
          <p:nvPr/>
        </p:nvCxnSpPr>
        <p:spPr>
          <a:xfrm flipH="1" rot="5400000">
            <a:off x="3334775" y="1976903"/>
            <a:ext cx="457200" cy="285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19"/>
          <p:cNvSpPr/>
          <p:nvPr/>
        </p:nvSpPr>
        <p:spPr>
          <a:xfrm>
            <a:off x="4307220" y="45309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pyrh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5781720" y="4530953"/>
            <a:ext cx="13638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keyring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3" name="Google Shape;233;p19"/>
          <p:cNvCxnSpPr>
            <a:stCxn id="214" idx="2"/>
            <a:endCxn id="225" idx="0"/>
          </p:cNvCxnSpPr>
          <p:nvPr/>
        </p:nvCxnSpPr>
        <p:spPr>
          <a:xfrm>
            <a:off x="2137725" y="4073753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19"/>
          <p:cNvCxnSpPr>
            <a:stCxn id="223" idx="2"/>
            <a:endCxn id="224" idx="0"/>
          </p:cNvCxnSpPr>
          <p:nvPr/>
        </p:nvCxnSpPr>
        <p:spPr>
          <a:xfrm>
            <a:off x="715675" y="4073753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19"/>
          <p:cNvCxnSpPr>
            <a:stCxn id="215" idx="2"/>
            <a:endCxn id="219" idx="0"/>
          </p:cNvCxnSpPr>
          <p:nvPr/>
        </p:nvCxnSpPr>
        <p:spPr>
          <a:xfrm>
            <a:off x="3563437" y="4073753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19"/>
          <p:cNvCxnSpPr>
            <a:stCxn id="227" idx="2"/>
            <a:endCxn id="231" idx="0"/>
          </p:cNvCxnSpPr>
          <p:nvPr/>
        </p:nvCxnSpPr>
        <p:spPr>
          <a:xfrm>
            <a:off x="4989125" y="4073753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19"/>
          <p:cNvCxnSpPr>
            <a:stCxn id="227" idx="2"/>
            <a:endCxn id="232" idx="0"/>
          </p:cNvCxnSpPr>
          <p:nvPr/>
        </p:nvCxnSpPr>
        <p:spPr>
          <a:xfrm flipH="1" rot="-5400000">
            <a:off x="5497775" y="3565103"/>
            <a:ext cx="457200" cy="147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Description- Subsystem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 txBox="1"/>
          <p:nvPr>
            <p:ph idx="1" type="body"/>
          </p:nvPr>
        </p:nvSpPr>
        <p:spPr>
          <a:xfrm>
            <a:off x="1297500" y="1004675"/>
            <a:ext cx="1993200" cy="3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“Brains” 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Raspberry Pi 4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Computer Vision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Trading </a:t>
            </a:r>
            <a:r>
              <a:rPr lang="en"/>
              <a:t>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Display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Stock Tickers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Video Stream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written in python.</a:t>
            </a:r>
            <a:endParaRPr/>
          </a:p>
        </p:txBody>
      </p:sp>
      <p:grpSp>
        <p:nvGrpSpPr>
          <p:cNvPr id="244" name="Google Shape;244;p20"/>
          <p:cNvGrpSpPr/>
          <p:nvPr/>
        </p:nvGrpSpPr>
        <p:grpSpPr>
          <a:xfrm>
            <a:off x="3378184" y="928475"/>
            <a:ext cx="5642419" cy="3665124"/>
            <a:chOff x="2984900" y="969175"/>
            <a:chExt cx="6013449" cy="3962724"/>
          </a:xfrm>
        </p:grpSpPr>
        <p:pic>
          <p:nvPicPr>
            <p:cNvPr id="245" name="Google Shape;24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4900" y="969175"/>
              <a:ext cx="6013449" cy="3962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45350" y="1925375"/>
              <a:ext cx="295050" cy="29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4925" y="3257200"/>
              <a:ext cx="295050" cy="293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Description - Subsystem B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019225"/>
            <a:ext cx="3638400" cy="3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Storage 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Network Attached Storage (NAS) via the Server Message Block (SMB) protocol.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Raspberry Pi Zero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Running Open Media Vault on Raspberry Pi OS </a:t>
            </a:r>
            <a:r>
              <a:rPr lang="en"/>
              <a:t>Lite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Connected to a 4TB hard drive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“...</a:t>
            </a:r>
            <a:r>
              <a:rPr lang="en"/>
              <a:t>contains services like SSH, (S)FTP, SMB/CIFS, DAAP media server, RSync, BitTorrent client and many more…”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Media </a:t>
            </a:r>
            <a:r>
              <a:rPr lang="en" u="sng">
                <a:solidFill>
                  <a:schemeClr val="hlink"/>
                </a:solidFill>
                <a:hlinkClick r:id="rId4"/>
              </a:rPr>
              <a:t>Vault</a:t>
            </a: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2075" y="897125"/>
            <a:ext cx="2716125" cy="41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5575" y="1909700"/>
            <a:ext cx="283975" cy="2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1800" y="4275300"/>
            <a:ext cx="283975" cy="2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